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7T08:24:0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7T08:32:55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0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0D00B54-E65E-44B5-9362-4CD8FFBFC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61" r="-1" b="32337"/>
          <a:stretch/>
        </p:blipFill>
        <p:spPr>
          <a:xfrm>
            <a:off x="-3044" y="0"/>
            <a:ext cx="1218895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6AFC13-BEA3-4BE6-9C1D-05F3A8C1C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0604" y="3759055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nl-NL" sz="6000" dirty="0">
                <a:solidFill>
                  <a:schemeClr val="bg1"/>
                </a:solidFill>
              </a:rPr>
              <a:t>Diarree en obstipatie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A287D9-0FC7-4EDB-BA3A-4E726A988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166" y="4735286"/>
            <a:ext cx="10908792" cy="833844"/>
          </a:xfrm>
        </p:spPr>
        <p:txBody>
          <a:bodyPr anchor="ctr">
            <a:norm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</a:rPr>
              <a:t>MK2 LF2V P7</a:t>
            </a:r>
          </a:p>
        </p:txBody>
      </p:sp>
    </p:spTree>
    <p:extLst>
      <p:ext uri="{BB962C8B-B14F-4D97-AF65-F5344CB8AC3E}">
        <p14:creationId xmlns:p14="http://schemas.microsoft.com/office/powerpoint/2010/main" val="123701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21B92D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A488EE-73C7-4488-B240-11AA6AEEF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6" y="673770"/>
            <a:ext cx="3644489" cy="2414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Adviezen bij diarree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D8F849-A1AC-4BF5-9C47-693E4748E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296" y="1154199"/>
            <a:ext cx="5254754" cy="529464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Meer </a:t>
            </a:r>
            <a:r>
              <a:rPr lang="en-US" sz="2600" dirty="0" err="1"/>
              <a:t>drinken</a:t>
            </a:r>
            <a:r>
              <a:rPr lang="en-US" sz="2600" dirty="0"/>
              <a:t> dan </a:t>
            </a:r>
            <a:r>
              <a:rPr lang="en-US" sz="2600" dirty="0" err="1"/>
              <a:t>anders</a:t>
            </a:r>
            <a:r>
              <a:rPr lang="en-US" sz="2600" dirty="0"/>
              <a:t> (</a:t>
            </a:r>
            <a:r>
              <a:rPr lang="en-US" sz="2600" dirty="0" err="1"/>
              <a:t>liever</a:t>
            </a:r>
            <a:r>
              <a:rPr lang="en-US" sz="2600" dirty="0"/>
              <a:t> </a:t>
            </a:r>
            <a:r>
              <a:rPr lang="en-US" sz="2600" dirty="0" err="1"/>
              <a:t>geen</a:t>
            </a:r>
            <a:r>
              <a:rPr lang="en-US" sz="2600" dirty="0"/>
              <a:t> </a:t>
            </a:r>
            <a:r>
              <a:rPr lang="en-US" sz="2600" dirty="0" err="1"/>
              <a:t>vruchtensap</a:t>
            </a:r>
            <a:r>
              <a:rPr lang="en-US" sz="2600" dirty="0"/>
              <a:t>, </a:t>
            </a:r>
            <a:r>
              <a:rPr lang="en-US" sz="2600" dirty="0" err="1"/>
              <a:t>lightproducten</a:t>
            </a:r>
            <a:r>
              <a:rPr lang="en-US" sz="2600" dirty="0"/>
              <a:t> of </a:t>
            </a:r>
            <a:r>
              <a:rPr lang="en-US" sz="2600" dirty="0" err="1"/>
              <a:t>frisdranken</a:t>
            </a:r>
            <a:r>
              <a:rPr lang="en-US" sz="2600" dirty="0"/>
              <a:t>);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Eet</a:t>
            </a:r>
            <a:r>
              <a:rPr lang="en-US" sz="2600" dirty="0"/>
              <a:t> </a:t>
            </a:r>
            <a:r>
              <a:rPr lang="en-US" sz="2600" dirty="0" err="1"/>
              <a:t>naar</a:t>
            </a:r>
            <a:r>
              <a:rPr lang="en-US" sz="2600" dirty="0"/>
              <a:t> </a:t>
            </a:r>
            <a:r>
              <a:rPr lang="en-US" sz="2600" dirty="0" err="1"/>
              <a:t>behoefte</a:t>
            </a:r>
            <a:r>
              <a:rPr lang="en-US" sz="2600" dirty="0"/>
              <a:t> (is </a:t>
            </a:r>
            <a:r>
              <a:rPr lang="en-US" sz="2600" dirty="0" err="1"/>
              <a:t>niet</a:t>
            </a:r>
            <a:r>
              <a:rPr lang="en-US" sz="2600" dirty="0"/>
              <a:t> het </a:t>
            </a:r>
            <a:r>
              <a:rPr lang="en-US" sz="2600" dirty="0" err="1"/>
              <a:t>belangrijkst</a:t>
            </a:r>
            <a:r>
              <a:rPr lang="en-US" sz="2600" dirty="0"/>
              <a:t>, </a:t>
            </a:r>
            <a:r>
              <a:rPr lang="en-US" sz="2600" dirty="0" err="1"/>
              <a:t>liever</a:t>
            </a:r>
            <a:r>
              <a:rPr lang="en-US" sz="2600" dirty="0"/>
              <a:t> </a:t>
            </a:r>
            <a:r>
              <a:rPr lang="en-US" sz="2600" dirty="0" err="1"/>
              <a:t>meer</a:t>
            </a:r>
            <a:r>
              <a:rPr lang="en-US" sz="2600" dirty="0"/>
              <a:t> </a:t>
            </a:r>
            <a:r>
              <a:rPr lang="en-US" sz="2600" dirty="0" err="1"/>
              <a:t>drinken</a:t>
            </a:r>
            <a:r>
              <a:rPr lang="en-US" sz="2600" dirty="0"/>
              <a:t>);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Bij</a:t>
            </a:r>
            <a:r>
              <a:rPr lang="en-US" sz="2600" dirty="0"/>
              <a:t> baby’s </a:t>
            </a:r>
            <a:r>
              <a:rPr lang="en-US" sz="2600" dirty="0" err="1"/>
              <a:t>borst</a:t>
            </a:r>
            <a:r>
              <a:rPr lang="en-US" sz="2600" dirty="0"/>
              <a:t>- of </a:t>
            </a:r>
            <a:r>
              <a:rPr lang="en-US" sz="2600" dirty="0" err="1"/>
              <a:t>flesvoeding</a:t>
            </a:r>
            <a:r>
              <a:rPr lang="en-US" sz="2600" dirty="0"/>
              <a:t> </a:t>
            </a:r>
            <a:r>
              <a:rPr lang="en-US" sz="2600" dirty="0" err="1"/>
              <a:t>gewoon</a:t>
            </a:r>
            <a:r>
              <a:rPr lang="en-US" sz="2600" dirty="0"/>
              <a:t> </a:t>
            </a:r>
            <a:r>
              <a:rPr lang="en-US" sz="2600" dirty="0" err="1"/>
              <a:t>doorzetten</a:t>
            </a:r>
            <a:r>
              <a:rPr lang="en-US" sz="2600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Betrouwbaarheid</a:t>
            </a:r>
            <a:r>
              <a:rPr lang="en-US" sz="2600" dirty="0"/>
              <a:t> OAC </a:t>
            </a:r>
            <a:r>
              <a:rPr lang="en-US" sz="2600" dirty="0" err="1"/>
              <a:t>niet</a:t>
            </a:r>
            <a:r>
              <a:rPr lang="en-US" sz="2600" dirty="0"/>
              <a:t> </a:t>
            </a:r>
            <a:r>
              <a:rPr lang="en-US" sz="2600" dirty="0" err="1"/>
              <a:t>meer</a:t>
            </a:r>
            <a:r>
              <a:rPr lang="en-US" sz="2600" dirty="0"/>
              <a:t> </a:t>
            </a:r>
            <a:r>
              <a:rPr lang="en-US" sz="2600" dirty="0" err="1"/>
              <a:t>gewaarborgd</a:t>
            </a:r>
            <a:r>
              <a:rPr lang="en-US" sz="2600" dirty="0"/>
              <a:t>, </a:t>
            </a:r>
            <a:r>
              <a:rPr lang="en-US" sz="2600" dirty="0" err="1"/>
              <a:t>maatregelen</a:t>
            </a:r>
            <a:r>
              <a:rPr lang="en-US" sz="2600" dirty="0"/>
              <a:t> </a:t>
            </a:r>
            <a:r>
              <a:rPr lang="en-US" sz="2600" dirty="0" err="1"/>
              <a:t>nemen</a:t>
            </a:r>
            <a:r>
              <a:rPr lang="en-US" sz="2600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Handen</a:t>
            </a:r>
            <a:r>
              <a:rPr lang="en-US" sz="2600" dirty="0"/>
              <a:t> </a:t>
            </a:r>
            <a:r>
              <a:rPr lang="en-US" sz="2600" dirty="0" err="1"/>
              <a:t>goed</a:t>
            </a:r>
            <a:r>
              <a:rPr lang="en-US" sz="2600" dirty="0"/>
              <a:t> </a:t>
            </a:r>
            <a:r>
              <a:rPr lang="en-US" sz="2600" dirty="0" err="1"/>
              <a:t>wassen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elk </a:t>
            </a:r>
            <a:r>
              <a:rPr lang="en-US" sz="2600" dirty="0" err="1"/>
              <a:t>toiletbezoek</a:t>
            </a:r>
            <a:r>
              <a:rPr lang="en-US" sz="2600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Verwissel</a:t>
            </a:r>
            <a:r>
              <a:rPr lang="en-US" sz="2600" dirty="0"/>
              <a:t> </a:t>
            </a:r>
            <a:r>
              <a:rPr lang="en-US" sz="2600" dirty="0" err="1"/>
              <a:t>bij</a:t>
            </a:r>
            <a:r>
              <a:rPr lang="en-US" sz="2600" dirty="0"/>
              <a:t> baby’s </a:t>
            </a:r>
            <a:r>
              <a:rPr lang="en-US" sz="2600" dirty="0" err="1"/>
              <a:t>vaak</a:t>
            </a:r>
            <a:r>
              <a:rPr lang="en-US" sz="2600" dirty="0"/>
              <a:t> de </a:t>
            </a:r>
            <a:r>
              <a:rPr lang="en-US" sz="2600" dirty="0" err="1"/>
              <a:t>luier</a:t>
            </a:r>
            <a:endParaRPr lang="en-US" sz="2600" dirty="0"/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Reinig</a:t>
            </a:r>
            <a:r>
              <a:rPr lang="en-US" sz="2600" dirty="0"/>
              <a:t> </a:t>
            </a:r>
            <a:r>
              <a:rPr lang="en-US" sz="2600" dirty="0" err="1"/>
              <a:t>wc</a:t>
            </a:r>
            <a:r>
              <a:rPr lang="en-US" sz="2600" dirty="0"/>
              <a:t> (</a:t>
            </a:r>
            <a:r>
              <a:rPr lang="en-US" sz="2600" dirty="0" err="1"/>
              <a:t>deurkrukken</a:t>
            </a:r>
            <a:r>
              <a:rPr lang="en-US" sz="2600" dirty="0"/>
              <a:t>), </a:t>
            </a:r>
            <a:r>
              <a:rPr lang="en-US" sz="2600" dirty="0" err="1"/>
              <a:t>bekers</a:t>
            </a:r>
            <a:r>
              <a:rPr lang="en-US" sz="2600" dirty="0"/>
              <a:t>, </a:t>
            </a:r>
            <a:r>
              <a:rPr lang="en-US" sz="2600" dirty="0" err="1"/>
              <a:t>keukengerei</a:t>
            </a:r>
            <a:r>
              <a:rPr lang="en-US" sz="2600" dirty="0"/>
              <a:t> steeds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gebruik</a:t>
            </a:r>
            <a:r>
              <a:rPr lang="en-US" sz="2600" dirty="0"/>
              <a:t>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BEB7835-D102-4F96-9EB9-9E93C09B8070}"/>
              </a:ext>
            </a:extLst>
          </p:cNvPr>
          <p:cNvSpPr txBox="1"/>
          <p:nvPr/>
        </p:nvSpPr>
        <p:spPr>
          <a:xfrm>
            <a:off x="361950" y="4355965"/>
            <a:ext cx="57310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/>
              <a:t>Geneesmiddelen: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1" dirty="0"/>
              <a:t>Loperamide</a:t>
            </a:r>
            <a:r>
              <a:rPr lang="nl-NL" sz="2600" dirty="0"/>
              <a:t> (</a:t>
            </a:r>
            <a:r>
              <a:rPr lang="nl-NL" sz="2600" dirty="0" err="1"/>
              <a:t>Imodium</a:t>
            </a:r>
            <a:r>
              <a:rPr lang="nl-NL" sz="2600" dirty="0"/>
              <a:t>®): heeft een remmende werking op de diarree (vermindert in de eerste 2 dagen de frequentie. Heeft als bijwerking obstipatie.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1" dirty="0"/>
              <a:t>ORS</a:t>
            </a:r>
            <a:r>
              <a:rPr lang="nl-NL" sz="2600" dirty="0"/>
              <a:t>: bij gevaar voor uitdroging (Oral </a:t>
            </a:r>
            <a:r>
              <a:rPr lang="nl-NL" sz="2600" dirty="0" err="1"/>
              <a:t>Rehydration</a:t>
            </a:r>
            <a:r>
              <a:rPr lang="nl-NL" sz="2600" dirty="0"/>
              <a:t> Salt).</a:t>
            </a:r>
          </a:p>
        </p:txBody>
      </p:sp>
    </p:spTree>
    <p:extLst>
      <p:ext uri="{BB962C8B-B14F-4D97-AF65-F5344CB8AC3E}">
        <p14:creationId xmlns:p14="http://schemas.microsoft.com/office/powerpoint/2010/main" val="428724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1D3D7F-D7B8-407D-89E5-22183B244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Obstipatie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1B92D"/>
          </a:solidFill>
          <a:ln w="38100" cap="rnd">
            <a:solidFill>
              <a:srgbClr val="21B92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4FA84E-00D9-446C-ADAF-1339DBD6D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Hierbij</a:t>
            </a:r>
            <a:r>
              <a:rPr lang="en-US" sz="2000" dirty="0"/>
              <a:t> </a:t>
            </a:r>
            <a:r>
              <a:rPr lang="en-US" sz="2000" dirty="0" err="1"/>
              <a:t>komt</a:t>
            </a:r>
            <a:r>
              <a:rPr lang="en-US" sz="2000" dirty="0"/>
              <a:t> de </a:t>
            </a:r>
            <a:r>
              <a:rPr lang="en-US" sz="2000" dirty="0" err="1"/>
              <a:t>ontlasting</a:t>
            </a:r>
            <a:r>
              <a:rPr lang="en-US" sz="2000" dirty="0"/>
              <a:t> minder </a:t>
            </a:r>
            <a:r>
              <a:rPr lang="en-US" sz="2000" dirty="0" err="1"/>
              <a:t>vaak</a:t>
            </a:r>
            <a:r>
              <a:rPr lang="en-US" sz="2000" dirty="0"/>
              <a:t> dan </a:t>
            </a:r>
            <a:r>
              <a:rPr lang="en-US" sz="2000" dirty="0" err="1"/>
              <a:t>normaal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is hard (minder dan 3 x per week). </a:t>
            </a:r>
            <a:r>
              <a:rPr lang="en-US" sz="2000" dirty="0" err="1"/>
              <a:t>Gevolg</a:t>
            </a:r>
            <a:r>
              <a:rPr lang="en-US" sz="2000" dirty="0"/>
              <a:t> </a:t>
            </a:r>
            <a:r>
              <a:rPr lang="en-US" sz="2000" dirty="0" err="1"/>
              <a:t>hiervan</a:t>
            </a:r>
            <a:r>
              <a:rPr lang="en-US" sz="2000" dirty="0"/>
              <a:t> is </a:t>
            </a:r>
            <a:r>
              <a:rPr lang="en-US" sz="2000" dirty="0" err="1"/>
              <a:t>verstopping</a:t>
            </a:r>
            <a:r>
              <a:rPr lang="en-US" sz="2000" dirty="0"/>
              <a:t> (</a:t>
            </a:r>
            <a:r>
              <a:rPr lang="en-US" sz="2000" dirty="0" err="1"/>
              <a:t>obstipatie</a:t>
            </a:r>
            <a:r>
              <a:rPr lang="en-US" sz="2000" dirty="0"/>
              <a:t>). </a:t>
            </a:r>
            <a:r>
              <a:rPr lang="en-US" sz="2000" dirty="0" err="1"/>
              <a:t>Oorzaken</a:t>
            </a:r>
            <a:r>
              <a:rPr lang="en-US" sz="2000" dirty="0"/>
              <a:t>: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weinig</a:t>
            </a:r>
            <a:r>
              <a:rPr lang="en-US" sz="2000" dirty="0"/>
              <a:t> </a:t>
            </a:r>
            <a:r>
              <a:rPr lang="en-US" sz="2000" dirty="0" err="1"/>
              <a:t>vezels</a:t>
            </a:r>
            <a:r>
              <a:rPr lang="en-US" sz="2000" dirty="0"/>
              <a:t> in de </a:t>
            </a:r>
            <a:r>
              <a:rPr lang="en-US" sz="2000" dirty="0" err="1"/>
              <a:t>voeding</a:t>
            </a:r>
            <a:r>
              <a:rPr lang="en-US" sz="2000" dirty="0"/>
              <a:t>/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weinig</a:t>
            </a:r>
            <a:r>
              <a:rPr lang="en-US" sz="2000" dirty="0"/>
              <a:t> </a:t>
            </a:r>
            <a:r>
              <a:rPr lang="en-US" sz="2000" dirty="0" err="1"/>
              <a:t>drinken</a:t>
            </a:r>
            <a:r>
              <a:rPr lang="en-US" sz="2000" dirty="0"/>
              <a:t>/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weinig</a:t>
            </a:r>
            <a:r>
              <a:rPr lang="en-US" sz="2000" dirty="0"/>
              <a:t> </a:t>
            </a:r>
            <a:r>
              <a:rPr lang="en-US" sz="2000" dirty="0" err="1"/>
              <a:t>beweging</a:t>
            </a:r>
            <a:r>
              <a:rPr lang="en-US" sz="2000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Medicijnen</a:t>
            </a:r>
            <a:r>
              <a:rPr lang="en-US" sz="2000" dirty="0"/>
              <a:t> die </a:t>
            </a:r>
            <a:r>
              <a:rPr lang="en-US" sz="2000" dirty="0" err="1"/>
              <a:t>verstopping</a:t>
            </a:r>
            <a:r>
              <a:rPr lang="en-US" sz="2000" dirty="0"/>
              <a:t> </a:t>
            </a:r>
            <a:r>
              <a:rPr lang="en-US" sz="2000" dirty="0" err="1"/>
              <a:t>veroorzaken</a:t>
            </a:r>
            <a:r>
              <a:rPr lang="en-US" sz="2000" dirty="0"/>
              <a:t> (</a:t>
            </a:r>
            <a:r>
              <a:rPr lang="en-US" sz="2000" dirty="0" err="1"/>
              <a:t>ijzerpillen</a:t>
            </a:r>
            <a:r>
              <a:rPr lang="en-US" sz="2000" dirty="0"/>
              <a:t>, </a:t>
            </a:r>
            <a:r>
              <a:rPr lang="en-US" sz="2000" dirty="0" err="1"/>
              <a:t>morfine</a:t>
            </a:r>
            <a:r>
              <a:rPr lang="en-US" sz="2000" dirty="0"/>
              <a:t>);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Stress, </a:t>
            </a:r>
            <a:r>
              <a:rPr lang="en-US" sz="2000" dirty="0" err="1"/>
              <a:t>ophouden</a:t>
            </a:r>
            <a:r>
              <a:rPr lang="en-US" sz="2000" dirty="0"/>
              <a:t> van </a:t>
            </a:r>
            <a:r>
              <a:rPr lang="en-US" sz="2000" dirty="0" err="1"/>
              <a:t>ontlasting</a:t>
            </a:r>
            <a:r>
              <a:rPr lang="en-US" sz="2000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Chronische</a:t>
            </a:r>
            <a:r>
              <a:rPr lang="en-US" sz="2000" dirty="0"/>
              <a:t> (</a:t>
            </a:r>
            <a:r>
              <a:rPr lang="en-US" sz="2000" dirty="0" err="1"/>
              <a:t>darm</a:t>
            </a:r>
            <a:r>
              <a:rPr lang="en-US" sz="2000" dirty="0"/>
              <a:t>)</a:t>
            </a:r>
            <a:r>
              <a:rPr lang="en-US" sz="2000" dirty="0" err="1"/>
              <a:t>ziektes</a:t>
            </a:r>
            <a:r>
              <a:rPr lang="en-US" sz="2000" dirty="0"/>
              <a:t>, </a:t>
            </a:r>
            <a:r>
              <a:rPr lang="en-US" sz="2000" dirty="0" err="1"/>
              <a:t>darmkanker</a:t>
            </a:r>
            <a:r>
              <a:rPr lang="en-US" sz="2000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Psychologische</a:t>
            </a:r>
            <a:r>
              <a:rPr lang="en-US" sz="2000" dirty="0"/>
              <a:t> </a:t>
            </a:r>
            <a:r>
              <a:rPr lang="en-US" sz="2000" dirty="0" err="1"/>
              <a:t>problematiek</a:t>
            </a:r>
            <a:r>
              <a:rPr lang="en-US" sz="2000" dirty="0"/>
              <a:t>;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Soms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oorzaak</a:t>
            </a:r>
            <a:r>
              <a:rPr lang="en-US" sz="2000" dirty="0"/>
              <a:t>.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Obstipatie | CP Nederland">
            <a:extLst>
              <a:ext uri="{FF2B5EF4-FFF2-40B4-BE49-F238E27FC236}">
                <a16:creationId xmlns:a16="http://schemas.microsoft.com/office/drawing/2014/main" id="{3107FE5F-ED9B-46D5-9DF4-469D3741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1695778"/>
            <a:ext cx="5458968" cy="34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6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A0ED4-6FF7-4CBE-BE05-17B21EE79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1605333"/>
          </a:xfrm>
        </p:spPr>
        <p:txBody>
          <a:bodyPr/>
          <a:lstStyle/>
          <a:p>
            <a:r>
              <a:rPr lang="nl-NL" dirty="0"/>
              <a:t>Symptomen en adviezen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AA20438-1C61-4757-A406-2C9FE8117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55905"/>
              </p:ext>
            </p:extLst>
          </p:nvPr>
        </p:nvGraphicFramePr>
        <p:xfrm>
          <a:off x="835152" y="2053389"/>
          <a:ext cx="1037828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9140">
                  <a:extLst>
                    <a:ext uri="{9D8B030D-6E8A-4147-A177-3AD203B41FA5}">
                      <a16:colId xmlns:a16="http://schemas.microsoft.com/office/drawing/2014/main" val="3271678713"/>
                    </a:ext>
                  </a:extLst>
                </a:gridCol>
                <a:gridCol w="5189140">
                  <a:extLst>
                    <a:ext uri="{9D8B030D-6E8A-4147-A177-3AD203B41FA5}">
                      <a16:colId xmlns:a16="http://schemas.microsoft.com/office/drawing/2014/main" val="1886767617"/>
                    </a:ext>
                  </a:extLst>
                </a:gridCol>
              </a:tblGrid>
              <a:tr h="370974">
                <a:tc>
                  <a:txBody>
                    <a:bodyPr/>
                    <a:lstStyle/>
                    <a:p>
                      <a:r>
                        <a:rPr lang="nl-NL" sz="2800" dirty="0"/>
                        <a:t>Symptomen bij obstipatie: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Adviezen bij obstipatie: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319799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nl-NL" sz="2400" dirty="0"/>
                        <a:t>Te weinig ontlasting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Gezonde voeding met voldoende vezels (vezels zorgen ervoor dat de ontlasting vocht vasthoudt, waardoor er zachtere </a:t>
                      </a:r>
                      <a:r>
                        <a:rPr lang="nl-NL" sz="2400" dirty="0" err="1"/>
                        <a:t>faeces</a:t>
                      </a:r>
                      <a:r>
                        <a:rPr lang="nl-NL" sz="2400" dirty="0"/>
                        <a:t> komt.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06046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nl-NL" sz="2400" dirty="0"/>
                        <a:t>Buikpijn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Volkoren producten, peulvruchten, groentes en 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073287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nl-NL" sz="2400" dirty="0"/>
                        <a:t>Opgeblazen gevoel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Minimaal 30 gram per dag aan vezels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850300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nl-NL" sz="2400" dirty="0"/>
                        <a:t>Gasvorming, loze aandrang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1,5 – 2 liter water per dag drinken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70959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nl-NL" sz="2400" dirty="0"/>
                        <a:t>Gebrek aan eetlust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Bewegen, ten minste half uur per 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04317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nl-NL" sz="2400" dirty="0"/>
                        <a:t>Buikkrampen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Toiletbezoek nooit uitstellen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75345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Behandeling met medicatie (laxeermiddel)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291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17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B2339-8EBB-4B6B-92F6-3921FE418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4519"/>
            <a:ext cx="10515600" cy="1426464"/>
          </a:xfrm>
        </p:spPr>
        <p:txBody>
          <a:bodyPr/>
          <a:lstStyle/>
          <a:p>
            <a:r>
              <a:rPr lang="nl-NL" dirty="0"/>
              <a:t>Medicijnen bij obstipatie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9A9F8E9-F46D-45BB-960D-EE465623C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73197"/>
              </p:ext>
            </p:extLst>
          </p:nvPr>
        </p:nvGraphicFramePr>
        <p:xfrm>
          <a:off x="838200" y="2017777"/>
          <a:ext cx="10515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6424499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165949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55576875"/>
                    </a:ext>
                  </a:extLst>
                </a:gridCol>
              </a:tblGrid>
              <a:tr h="395342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bg1"/>
                          </a:solidFill>
                        </a:rPr>
                        <a:t>Contralaxantia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Osmotische laxantia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Volumevergrotende</a:t>
                      </a:r>
                      <a:r>
                        <a:rPr lang="nl-NL" sz="2400" dirty="0"/>
                        <a:t> middelen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23377"/>
                  </a:ext>
                </a:extLst>
              </a:tr>
              <a:tr h="286576">
                <a:tc>
                  <a:txBody>
                    <a:bodyPr/>
                    <a:lstStyle/>
                    <a:p>
                      <a:r>
                        <a:rPr lang="nl-NL" sz="2400" dirty="0"/>
                        <a:t>Prikkelen de darmwand, waardoor iemand sneller kan poepen.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Houdt vocht vast, </a:t>
                      </a:r>
                      <a:r>
                        <a:rPr lang="nl-NL" sz="2400" dirty="0" err="1"/>
                        <a:t>mildwerkend</a:t>
                      </a:r>
                      <a:r>
                        <a:rPr lang="nl-NL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Vullen de darmen, bevatten onverteerbare vezels die vocht vasthouden. Ontlasting wordt zachter.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07618"/>
                  </a:ext>
                </a:extLst>
              </a:tr>
              <a:tr h="395342">
                <a:tc>
                  <a:txBody>
                    <a:bodyPr/>
                    <a:lstStyle/>
                    <a:p>
                      <a:r>
                        <a:rPr lang="nl-NL" sz="2400" b="1" dirty="0"/>
                        <a:t>Voorbeelden: Dulcolax®, microlax, klysma’s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Voorbeeld: </a:t>
                      </a:r>
                      <a:r>
                        <a:rPr lang="nl-NL" sz="2400" b="1" dirty="0" err="1"/>
                        <a:t>lactulose</a:t>
                      </a:r>
                      <a:r>
                        <a:rPr lang="nl-NL" sz="2400" b="1" dirty="0"/>
                        <a:t>(stroop), </a:t>
                      </a:r>
                      <a:r>
                        <a:rPr lang="nl-NL" sz="2400" b="1" dirty="0" err="1"/>
                        <a:t>Macrogol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Voorbeeld: </a:t>
                      </a:r>
                      <a:r>
                        <a:rPr lang="nl-NL" sz="2400" b="1" dirty="0" err="1"/>
                        <a:t>psylliumvezels</a:t>
                      </a:r>
                      <a:r>
                        <a:rPr lang="nl-NL" sz="2400" b="1" dirty="0"/>
                        <a:t> (Metamucil®)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61862"/>
                  </a:ext>
                </a:extLst>
              </a:tr>
              <a:tr h="395342">
                <a:tc>
                  <a:txBody>
                    <a:bodyPr/>
                    <a:lstStyle/>
                    <a:p>
                      <a:r>
                        <a:rPr lang="nl-NL" sz="2400" dirty="0"/>
                        <a:t>Indicatie: ter voorbereiding OK of darmonderzoek (</a:t>
                      </a:r>
                      <a:r>
                        <a:rPr lang="nl-NL" sz="2400" dirty="0" err="1"/>
                        <a:t>coloscopie</a:t>
                      </a:r>
                      <a:r>
                        <a:rPr lang="nl-NL" sz="2400" dirty="0"/>
                        <a:t>), of als iemand bedlegerig is, of osmotische laxantia hun werk niet genoeg doen om de ontlasting op gang te laten komen.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Mag langdurig gebruikt worden, ‘s ochtends innemen.</a:t>
                      </a:r>
                    </a:p>
                    <a:p>
                      <a:r>
                        <a:rPr lang="nl-NL" sz="2400" dirty="0"/>
                        <a:t>Indicatie: symptomatische behandeling van obstipatie of wanneer zachte ontlasting gewenst is (zoals bij aambeien, of na een operatie aan colon of anus)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Indicatie: chronische obstipatie, of wanneer zachte ontlasting gewenst is (zoals bij aambeien, of na een operatie aan colon of anus).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4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21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176442-8698-4776-A8EF-4BAB8DA6F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6162" y="322137"/>
            <a:ext cx="6707084" cy="3892668"/>
          </a:xfrm>
        </p:spPr>
        <p:txBody>
          <a:bodyPr>
            <a:normAutofit/>
          </a:bodyPr>
          <a:lstStyle/>
          <a:p>
            <a:r>
              <a:rPr lang="nl-NL" sz="6600" dirty="0"/>
              <a:t>Complicaties bij obstipatie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9D2CA82-FAB1-4E85-B048-F3A0D2D55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b="1" dirty="0"/>
              <a:t>Ileus</a:t>
            </a:r>
            <a:r>
              <a:rPr lang="nl-NL" sz="2200" dirty="0"/>
              <a:t> (darmobstructie): hierbij treedt er een afsluiting van de darm op: hevige koliekpijn, braken, opgezette buik (ontlasting kan geen kant op), soms met gevolg fecaal braken;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b="1" dirty="0"/>
              <a:t>Invaginatie</a:t>
            </a:r>
            <a:r>
              <a:rPr lang="nl-NL" sz="2200" dirty="0"/>
              <a:t>: bij kinderen zal een deel van de darm uitstulpen in het naastgelegen gedeelte van de darm.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1B92D"/>
          </a:solidFill>
          <a:ln w="38100" cap="rnd">
            <a:solidFill>
              <a:srgbClr val="21B92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D17A3E-2E81-46D1-AC4D-9E1BE07B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676747"/>
            <a:ext cx="4087368" cy="54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4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21B92D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E5C8E-C9B5-4DD1-8B43-A8706631A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37" y="1298448"/>
            <a:ext cx="5895178" cy="3807446"/>
          </a:xfrm>
        </p:spPr>
        <p:txBody>
          <a:bodyPr anchor="b">
            <a:normAutofit/>
          </a:bodyPr>
          <a:lstStyle/>
          <a:p>
            <a:r>
              <a:rPr lang="nl-NL" sz="8800">
                <a:solidFill>
                  <a:schemeClr val="bg1"/>
                </a:solidFill>
              </a:rPr>
              <a:t>Deze nearpod gaat over: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0DA94A-49AA-4EF4-AB49-333F7E4EB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2" y="1122363"/>
            <a:ext cx="3223928" cy="3807446"/>
          </a:xfrm>
        </p:spPr>
        <p:txBody>
          <a:bodyPr anchor="b"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Diarree: wat is het? Waardoor ontstaat het? Wat kunnen we eraan doen?</a:t>
            </a:r>
            <a:endParaRPr lang="nl-NL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Obstipatie: wat is het? Waardoor ontstaat het? Wat kunnen we eraan doen?</a:t>
            </a:r>
            <a:endParaRPr lang="nl-NL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Ziektebeelden die hiermee in verband staan.</a:t>
            </a:r>
            <a:endParaRPr lang="nl-NL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085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1275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1B92D"/>
          </a:solidFill>
          <a:ln w="41275" cap="rnd">
            <a:solidFill>
              <a:srgbClr val="21B92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1B92D"/>
          </a:solidFill>
          <a:ln w="38100" cap="rnd">
            <a:solidFill>
              <a:srgbClr val="21B92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966357-63CE-4566-A054-4AE910135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/>
              <a:t>Diarree: wat is het?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CA0D43-93C8-46F9-8E83-D9662B49C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036" y="2240915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Vaker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dunnere</a:t>
            </a:r>
            <a:r>
              <a:rPr lang="en-US" dirty="0"/>
              <a:t> </a:t>
            </a:r>
            <a:r>
              <a:rPr lang="en-US" dirty="0" err="1"/>
              <a:t>ontlasting</a:t>
            </a:r>
            <a:r>
              <a:rPr lang="en-US" dirty="0"/>
              <a:t> dan </a:t>
            </a:r>
            <a:r>
              <a:rPr lang="en-US" dirty="0" err="1"/>
              <a:t>normaal</a:t>
            </a:r>
            <a:r>
              <a:rPr lang="en-US" dirty="0"/>
              <a:t>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zelden</a:t>
            </a:r>
            <a:r>
              <a:rPr lang="en-US" dirty="0"/>
              <a:t> </a:t>
            </a:r>
            <a:r>
              <a:rPr lang="en-US" dirty="0" err="1"/>
              <a:t>waterdun</a:t>
            </a:r>
            <a:r>
              <a:rPr lang="en-US" dirty="0"/>
              <a:t>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gepaard</a:t>
            </a:r>
            <a:r>
              <a:rPr lang="en-US" dirty="0"/>
              <a:t> met </a:t>
            </a:r>
            <a:r>
              <a:rPr lang="en-US" dirty="0" err="1"/>
              <a:t>buikkrampen</a:t>
            </a:r>
            <a:r>
              <a:rPr lang="en-US" dirty="0"/>
              <a:t>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oorzaak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tot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vocht</a:t>
            </a:r>
            <a:r>
              <a:rPr lang="en-US" dirty="0"/>
              <a:t> </a:t>
            </a:r>
            <a:r>
              <a:rPr lang="en-US" dirty="0" err="1"/>
              <a:t>onttrokken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ontlasting</a:t>
            </a:r>
            <a:r>
              <a:rPr lang="en-US" dirty="0"/>
              <a:t> (in de </a:t>
            </a:r>
            <a:r>
              <a:rPr lang="en-US" dirty="0" err="1"/>
              <a:t>dikke</a:t>
            </a:r>
            <a:r>
              <a:rPr lang="en-US" dirty="0"/>
              <a:t> </a:t>
            </a:r>
            <a:r>
              <a:rPr lang="en-US" dirty="0" err="1"/>
              <a:t>darm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ontstaat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waterdunne</a:t>
            </a:r>
            <a:r>
              <a:rPr lang="en-US" dirty="0"/>
              <a:t> </a:t>
            </a:r>
            <a:r>
              <a:rPr lang="en-US" dirty="0" err="1"/>
              <a:t>brij</a:t>
            </a:r>
            <a:r>
              <a:rPr lang="en-US" dirty="0"/>
              <a:t>.</a:t>
            </a:r>
          </a:p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diarree</a:t>
            </a:r>
            <a:r>
              <a:rPr lang="en-US" dirty="0"/>
              <a:t> </a:t>
            </a:r>
            <a:r>
              <a:rPr lang="en-US" dirty="0" err="1"/>
              <a:t>onderscheid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in acute </a:t>
            </a:r>
            <a:r>
              <a:rPr lang="en-US" dirty="0" err="1"/>
              <a:t>diarree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chronische</a:t>
            </a:r>
            <a:r>
              <a:rPr lang="en-US" dirty="0"/>
              <a:t> </a:t>
            </a:r>
            <a:r>
              <a:rPr lang="en-US" dirty="0" err="1"/>
              <a:t>diarree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38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8D3C44-8989-4EB3-9859-19B947603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32" y="1295231"/>
            <a:ext cx="6390854" cy="3807446"/>
          </a:xfrm>
        </p:spPr>
        <p:txBody>
          <a:bodyPr anchor="b">
            <a:normAutofit/>
          </a:bodyPr>
          <a:lstStyle/>
          <a:p>
            <a:r>
              <a:rPr lang="nl-NL" sz="6600" dirty="0"/>
              <a:t>Oorzaak: Plotselinge gastro-enteritis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rgbClr val="21B92D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9A33A1-580C-4FD2-8546-6FF67F025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1" y="1122363"/>
            <a:ext cx="3789985" cy="4156772"/>
          </a:xfrm>
        </p:spPr>
        <p:txBody>
          <a:bodyPr anchor="b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l-NL" dirty="0" err="1">
                <a:solidFill>
                  <a:schemeClr val="bg1"/>
                </a:solidFill>
              </a:rPr>
              <a:t>Gastro</a:t>
            </a:r>
            <a:r>
              <a:rPr lang="nl-NL" dirty="0">
                <a:solidFill>
                  <a:schemeClr val="bg1"/>
                </a:solidFill>
              </a:rPr>
              <a:t> staat voor maag, </a:t>
            </a:r>
            <a:r>
              <a:rPr lang="nl-NL" dirty="0" err="1">
                <a:solidFill>
                  <a:schemeClr val="bg1"/>
                </a:solidFill>
              </a:rPr>
              <a:t>enteron</a:t>
            </a:r>
            <a:r>
              <a:rPr lang="nl-NL" dirty="0">
                <a:solidFill>
                  <a:schemeClr val="bg1"/>
                </a:solidFill>
              </a:rPr>
              <a:t> is de complete dunne darm. Gastro-enteritis betekent dus </a:t>
            </a:r>
            <a:r>
              <a:rPr lang="nl-NL" dirty="0" err="1">
                <a:solidFill>
                  <a:schemeClr val="bg1"/>
                </a:solidFill>
              </a:rPr>
              <a:t>maag-darminfectie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Ontstaat meestal door besmetting met een bacterie, virus of parasiet. Soms door voedsel of medicatie.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Meest voorkomende vorm van acute diarree is de buikgriep (virus), hier is geen antibioticakuur voor nodig.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21B92D"/>
          </a:solidFill>
          <a:ln w="41275" cap="rnd">
            <a:solidFill>
              <a:srgbClr val="21B92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1275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FD8707-D073-4BBA-8D70-36B657F6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r>
              <a:rPr lang="nl-NL" dirty="0"/>
              <a:t>Viraal: buikgriep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EFDB18-0920-43EB-BDCF-E1DADDAF6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nl-NL" dirty="0"/>
              <a:t>Virussen worden uitgescheiden en verspreid via de ontlasting.</a:t>
            </a:r>
          </a:p>
          <a:p>
            <a:pPr>
              <a:lnSpc>
                <a:spcPct val="100000"/>
              </a:lnSpc>
            </a:pPr>
            <a:r>
              <a:rPr lang="nl-NL" dirty="0"/>
              <a:t>De buikgriep is heel besmettelijk en daarom zijn hygiëneregels bij deze griep ook essentieel!</a:t>
            </a:r>
          </a:p>
          <a:p>
            <a:pPr>
              <a:lnSpc>
                <a:spcPct val="100000"/>
              </a:lnSpc>
            </a:pPr>
            <a:r>
              <a:rPr lang="nl-NL" dirty="0"/>
              <a:t>Soms is er een kleine epidemie (bijvoorbeeld binnen het gezin of een peuterspeelzaal, verpleeghuis).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1B92D"/>
          </a:solidFill>
          <a:ln w="38100" cap="rnd">
            <a:solidFill>
              <a:srgbClr val="21B92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6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BAAD22F7-D479-4A67-93F3-FA4FF9B8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2020470"/>
            <a:ext cx="4087368" cy="278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voedsel, binnen, persoon, bord&#10;&#10;Beschrijving is gegenereerd met zeer hoge betrouwbaarheid">
            <a:extLst>
              <a:ext uri="{FF2B5EF4-FFF2-40B4-BE49-F238E27FC236}">
                <a16:creationId xmlns:a16="http://schemas.microsoft.com/office/drawing/2014/main" id="{BE764946-0674-4568-8EC0-8BDCBA295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06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1A72B3-2CD6-474A-8AA1-69AF32C49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/>
              <a:t>Bacteriële gastro-enteritis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9733AF-234A-46EE-BB28-07D98F683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de gastro-enteritis </a:t>
            </a:r>
            <a:r>
              <a:rPr lang="en-US" dirty="0" err="1"/>
              <a:t>veroorzaakt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bacterie</a:t>
            </a:r>
            <a:r>
              <a:rPr lang="en-US" dirty="0"/>
              <a:t>.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Besmet</a:t>
            </a:r>
            <a:r>
              <a:rPr lang="en-US" dirty="0"/>
              <a:t> water (legionella);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Besmet</a:t>
            </a:r>
            <a:r>
              <a:rPr lang="en-US" dirty="0"/>
              <a:t> </a:t>
            </a:r>
            <a:r>
              <a:rPr lang="en-US" dirty="0" err="1"/>
              <a:t>voedsel</a:t>
            </a:r>
            <a:r>
              <a:rPr lang="en-US" dirty="0"/>
              <a:t> (salmonella).</a:t>
            </a:r>
          </a:p>
          <a:p>
            <a:r>
              <a:rPr lang="en-US" dirty="0" err="1"/>
              <a:t>Symptomen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o.a.</a:t>
            </a:r>
            <a:r>
              <a:rPr lang="en-US" dirty="0"/>
              <a:t> </a:t>
            </a:r>
            <a:r>
              <a:rPr lang="en-US" dirty="0" err="1"/>
              <a:t>bloed</a:t>
            </a:r>
            <a:r>
              <a:rPr lang="en-US" dirty="0"/>
              <a:t> of </a:t>
            </a:r>
            <a:r>
              <a:rPr lang="en-US" dirty="0" err="1"/>
              <a:t>slijm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ontlasting</a:t>
            </a:r>
            <a:r>
              <a:rPr lang="en-US" dirty="0"/>
              <a:t>, </a:t>
            </a:r>
            <a:r>
              <a:rPr lang="en-US" dirty="0" err="1"/>
              <a:t>waterdunne</a:t>
            </a:r>
            <a:r>
              <a:rPr lang="en-US" dirty="0"/>
              <a:t> </a:t>
            </a:r>
            <a:r>
              <a:rPr lang="en-US" dirty="0" err="1"/>
              <a:t>diarree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koorts</a:t>
            </a:r>
            <a:r>
              <a:rPr lang="en-US" dirty="0"/>
              <a:t> (</a:t>
            </a:r>
            <a:r>
              <a:rPr lang="en-US" dirty="0" err="1"/>
              <a:t>bacteriën</a:t>
            </a:r>
            <a:r>
              <a:rPr lang="en-US" dirty="0"/>
              <a:t> </a:t>
            </a:r>
            <a:r>
              <a:rPr lang="en-US" dirty="0" err="1"/>
              <a:t>veroorzaken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ontsteking</a:t>
            </a:r>
            <a:r>
              <a:rPr lang="en-US" dirty="0"/>
              <a:t>, het CRP is </a:t>
            </a:r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verhoogd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191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F0F40-D15E-44AF-9F12-D07BFFFD5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70"/>
            <a:ext cx="6894576" cy="1784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Voedselvergiftiging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1B92D"/>
          </a:solidFill>
          <a:ln w="38100" cap="rnd">
            <a:solidFill>
              <a:srgbClr val="21B92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C1A5D9-A7F8-4BF6-8BEE-E2B887459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708307"/>
            <a:ext cx="6894576" cy="34852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bacteriën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schimmels</a:t>
            </a:r>
            <a:r>
              <a:rPr lang="en-US" dirty="0"/>
              <a:t> </a:t>
            </a:r>
            <a:r>
              <a:rPr lang="en-US" dirty="0" err="1"/>
              <a:t>produceren</a:t>
            </a:r>
            <a:r>
              <a:rPr lang="en-US" dirty="0"/>
              <a:t> </a:t>
            </a:r>
            <a:r>
              <a:rPr lang="en-US" dirty="0" err="1"/>
              <a:t>toxines</a:t>
            </a:r>
            <a:r>
              <a:rPr lang="en-US" dirty="0"/>
              <a:t> (</a:t>
            </a:r>
            <a:r>
              <a:rPr lang="en-US" dirty="0" err="1"/>
              <a:t>giftige</a:t>
            </a:r>
            <a:r>
              <a:rPr lang="en-US" dirty="0"/>
              <a:t> </a:t>
            </a:r>
            <a:r>
              <a:rPr lang="en-US" dirty="0" err="1"/>
              <a:t>stoffen</a:t>
            </a:r>
            <a:r>
              <a:rPr lang="en-US" dirty="0"/>
              <a:t>). </a:t>
            </a:r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ontstaat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 al </a:t>
            </a:r>
            <a:r>
              <a:rPr lang="en-US" dirty="0" err="1"/>
              <a:t>diarree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inname</a:t>
            </a:r>
            <a:r>
              <a:rPr lang="en-US" dirty="0"/>
              <a:t> van het </a:t>
            </a:r>
            <a:r>
              <a:rPr lang="en-US" dirty="0" err="1"/>
              <a:t>besmette</a:t>
            </a:r>
            <a:r>
              <a:rPr lang="en-US" dirty="0"/>
              <a:t> </a:t>
            </a:r>
            <a:r>
              <a:rPr lang="en-US" dirty="0" err="1"/>
              <a:t>voedsel</a:t>
            </a:r>
            <a:r>
              <a:rPr lang="en-US" dirty="0"/>
              <a:t>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Misselijkheid</a:t>
            </a:r>
            <a:r>
              <a:rPr lang="en-US" dirty="0"/>
              <a:t>, </a:t>
            </a:r>
            <a:r>
              <a:rPr lang="en-US" dirty="0" err="1"/>
              <a:t>braken</a:t>
            </a:r>
            <a:r>
              <a:rPr lang="en-US" dirty="0"/>
              <a:t>, </a:t>
            </a:r>
            <a:r>
              <a:rPr lang="en-US" dirty="0" err="1"/>
              <a:t>diarree</a:t>
            </a:r>
            <a:r>
              <a:rPr lang="en-US" dirty="0"/>
              <a:t>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schaaldieren</a:t>
            </a:r>
            <a:r>
              <a:rPr lang="en-US" dirty="0"/>
              <a:t>, kip, </a:t>
            </a:r>
            <a:r>
              <a:rPr lang="en-US" dirty="0" err="1"/>
              <a:t>rundvlees</a:t>
            </a:r>
            <a:r>
              <a:rPr lang="en-US" dirty="0"/>
              <a:t>, </a:t>
            </a:r>
            <a:r>
              <a:rPr lang="en-US" dirty="0" err="1"/>
              <a:t>melk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salades</a:t>
            </a:r>
            <a:r>
              <a:rPr lang="en-US" dirty="0"/>
              <a:t>.</a:t>
            </a:r>
          </a:p>
          <a:p>
            <a:r>
              <a:rPr lang="en-US" dirty="0" err="1"/>
              <a:t>Oorzaak</a:t>
            </a:r>
            <a:r>
              <a:rPr lang="en-US" dirty="0"/>
              <a:t> is het </a:t>
            </a:r>
            <a:r>
              <a:rPr lang="en-US" dirty="0" err="1"/>
              <a:t>eten</a:t>
            </a:r>
            <a:r>
              <a:rPr lang="en-US" dirty="0"/>
              <a:t> </a:t>
            </a:r>
            <a:r>
              <a:rPr lang="en-US" dirty="0" err="1"/>
              <a:t>verkeerd</a:t>
            </a:r>
            <a:r>
              <a:rPr lang="en-US" dirty="0"/>
              <a:t> </a:t>
            </a:r>
            <a:r>
              <a:rPr lang="en-US" dirty="0" err="1"/>
              <a:t>bewaren</a:t>
            </a:r>
            <a:r>
              <a:rPr lang="en-US" dirty="0"/>
              <a:t> (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lang</a:t>
            </a:r>
            <a:r>
              <a:rPr lang="en-US" dirty="0"/>
              <a:t> op </a:t>
            </a:r>
            <a:r>
              <a:rPr lang="en-US" dirty="0" err="1"/>
              <a:t>kamertemperatuur</a:t>
            </a:r>
            <a:r>
              <a:rPr lang="en-US" dirty="0"/>
              <a:t> </a:t>
            </a:r>
            <a:r>
              <a:rPr lang="en-US" dirty="0" err="1"/>
              <a:t>i.p.v</a:t>
            </a:r>
            <a:r>
              <a:rPr lang="en-US" dirty="0"/>
              <a:t>. in de </a:t>
            </a:r>
            <a:r>
              <a:rPr lang="en-US" dirty="0" err="1"/>
              <a:t>koelkast</a:t>
            </a:r>
            <a:r>
              <a:rPr lang="en-US" dirty="0"/>
              <a:t>.</a:t>
            </a:r>
          </a:p>
        </p:txBody>
      </p:sp>
      <p:pic>
        <p:nvPicPr>
          <p:cNvPr id="1026" name="Picture 2" descr="torentje">
            <a:extLst>
              <a:ext uri="{FF2B5EF4-FFF2-40B4-BE49-F238E27FC236}">
                <a16:creationId xmlns:a16="http://schemas.microsoft.com/office/drawing/2014/main" id="{8C776554-717C-4340-86E8-DE2A4B10E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r="2717"/>
          <a:stretch/>
        </p:blipFill>
        <p:spPr bwMode="auto"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2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1B92D"/>
          </a:solidFill>
          <a:ln w="38100" cap="rnd">
            <a:solidFill>
              <a:srgbClr val="21B92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60CE4D-8EC0-4B24-A2C2-53D35E35F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/>
              <a:t>Parasitaire gastro-enteritis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3A4905-7F11-4EDA-A7B7-FD32AF99F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de gastro-enteritis </a:t>
            </a:r>
            <a:r>
              <a:rPr lang="en-US" dirty="0" err="1"/>
              <a:t>veroorzaakt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parasiet</a:t>
            </a:r>
            <a:r>
              <a:rPr lang="en-US" dirty="0"/>
              <a:t>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Wisselende</a:t>
            </a:r>
            <a:r>
              <a:rPr lang="en-US" dirty="0"/>
              <a:t> </a:t>
            </a:r>
            <a:r>
              <a:rPr lang="en-US" dirty="0" err="1"/>
              <a:t>structuur</a:t>
            </a:r>
            <a:r>
              <a:rPr lang="en-US" dirty="0"/>
              <a:t> van </a:t>
            </a:r>
            <a:r>
              <a:rPr lang="en-US" dirty="0" err="1"/>
              <a:t>ontlasting</a:t>
            </a:r>
            <a:r>
              <a:rPr lang="en-US" dirty="0"/>
              <a:t> (</a:t>
            </a:r>
            <a:r>
              <a:rPr lang="en-US" dirty="0" err="1"/>
              <a:t>normale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dunnere</a:t>
            </a:r>
            <a:r>
              <a:rPr lang="en-US" dirty="0"/>
              <a:t> </a:t>
            </a:r>
            <a:r>
              <a:rPr lang="en-US" dirty="0" err="1"/>
              <a:t>ontlasting</a:t>
            </a:r>
            <a:r>
              <a:rPr lang="en-US" dirty="0"/>
              <a:t> </a:t>
            </a:r>
            <a:r>
              <a:rPr lang="en-US" dirty="0" err="1"/>
              <a:t>wisselen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);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Duurt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langer</a:t>
            </a:r>
            <a:r>
              <a:rPr lang="en-US" dirty="0"/>
              <a:t> dan 10 </a:t>
            </a:r>
            <a:r>
              <a:rPr lang="en-US" dirty="0" err="1"/>
              <a:t>dagen</a:t>
            </a:r>
            <a:r>
              <a:rPr lang="en-US" dirty="0"/>
              <a:t>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die </a:t>
            </a:r>
            <a:r>
              <a:rPr lang="en-US" dirty="0" err="1"/>
              <a:t>naar</a:t>
            </a:r>
            <a:r>
              <a:rPr lang="en-US" dirty="0"/>
              <a:t> de (sub)</a:t>
            </a:r>
            <a:r>
              <a:rPr lang="en-US" dirty="0" err="1"/>
              <a:t>tropen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geweest</a:t>
            </a:r>
            <a:r>
              <a:rPr lang="en-US" dirty="0"/>
              <a:t>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hechten</a:t>
            </a:r>
            <a:r>
              <a:rPr lang="en-US" dirty="0"/>
              <a:t> </a:t>
            </a:r>
            <a:r>
              <a:rPr lang="en-US" dirty="0" err="1"/>
              <a:t>parasieten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darmslijmvlies</a:t>
            </a:r>
            <a:r>
              <a:rPr lang="en-US" dirty="0"/>
              <a:t>,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ontstekingsreacties</a:t>
            </a:r>
            <a:r>
              <a:rPr lang="en-US" dirty="0"/>
              <a:t>. Het </a:t>
            </a:r>
            <a:r>
              <a:rPr lang="en-US" dirty="0" err="1"/>
              <a:t>slijmvlies</a:t>
            </a:r>
            <a:r>
              <a:rPr lang="en-US" dirty="0"/>
              <a:t> </a:t>
            </a:r>
            <a:r>
              <a:rPr lang="en-US" dirty="0" err="1"/>
              <a:t>zwelt</a:t>
            </a:r>
            <a:r>
              <a:rPr lang="en-US" dirty="0"/>
              <a:t> op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pijnlijke</a:t>
            </a:r>
            <a:r>
              <a:rPr lang="en-US" dirty="0"/>
              <a:t> </a:t>
            </a:r>
            <a:r>
              <a:rPr lang="en-US" dirty="0" err="1"/>
              <a:t>buik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diarree</a:t>
            </a:r>
            <a:r>
              <a:rPr lang="en-US" dirty="0"/>
              <a:t>.</a:t>
            </a:r>
          </a:p>
          <a:p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parasiet</a:t>
            </a:r>
            <a:r>
              <a:rPr lang="en-US" dirty="0"/>
              <a:t> is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aarsmade</a:t>
            </a:r>
            <a:r>
              <a:rPr lang="en-US" dirty="0"/>
              <a:t> of </a:t>
            </a:r>
            <a:r>
              <a:rPr lang="en-US" dirty="0" err="1"/>
              <a:t>lintworm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074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8D86AD-5B62-4B1B-8EFF-E287689F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Andere oorzaken diarree: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1B92D"/>
          </a:solidFill>
          <a:ln w="38100" cap="rnd">
            <a:solidFill>
              <a:srgbClr val="21B92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96F7A6-4DD7-48C7-8451-FE0003A2F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2587752"/>
            <a:ext cx="4818888" cy="35478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/>
              <a:t>Acute appendicitis (</a:t>
            </a:r>
            <a:r>
              <a:rPr lang="en-US" dirty="0" err="1"/>
              <a:t>ontsteking</a:t>
            </a:r>
            <a:r>
              <a:rPr lang="en-US" dirty="0"/>
              <a:t> van het </a:t>
            </a:r>
            <a:r>
              <a:rPr lang="en-US" dirty="0" err="1"/>
              <a:t>wormvormig</a:t>
            </a:r>
            <a:r>
              <a:rPr lang="en-US" dirty="0"/>
              <a:t> </a:t>
            </a:r>
            <a:r>
              <a:rPr lang="en-US" dirty="0" err="1"/>
              <a:t>aanhangsel</a:t>
            </a:r>
            <a:r>
              <a:rPr lang="en-US" dirty="0"/>
              <a:t> van de </a:t>
            </a:r>
            <a:r>
              <a:rPr lang="en-US" dirty="0" err="1"/>
              <a:t>blinde</a:t>
            </a:r>
            <a:r>
              <a:rPr lang="en-US" dirty="0"/>
              <a:t> </a:t>
            </a:r>
            <a:r>
              <a:rPr lang="en-US" dirty="0" err="1"/>
              <a:t>darm</a:t>
            </a:r>
            <a:r>
              <a:rPr lang="en-US" dirty="0"/>
              <a:t>);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Prikkelbare</a:t>
            </a:r>
            <a:r>
              <a:rPr lang="en-US" dirty="0"/>
              <a:t> </a:t>
            </a:r>
            <a:r>
              <a:rPr lang="en-US" dirty="0" err="1"/>
              <a:t>darmsyndroom</a:t>
            </a:r>
            <a:r>
              <a:rPr lang="en-US" dirty="0"/>
              <a:t> (PDS);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Ziekte</a:t>
            </a:r>
            <a:r>
              <a:rPr lang="en-US" dirty="0"/>
              <a:t> van Crohn (</a:t>
            </a:r>
            <a:r>
              <a:rPr lang="en-US" dirty="0" err="1"/>
              <a:t>ontstekingsziekte</a:t>
            </a:r>
            <a:r>
              <a:rPr lang="en-US" dirty="0"/>
              <a:t> van de </a:t>
            </a:r>
            <a:r>
              <a:rPr lang="en-US" dirty="0" err="1"/>
              <a:t>darm</a:t>
            </a:r>
            <a:r>
              <a:rPr lang="en-US" dirty="0"/>
              <a:t>);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 err="1"/>
              <a:t>Andere</a:t>
            </a:r>
            <a:r>
              <a:rPr lang="en-US" dirty="0"/>
              <a:t> (</a:t>
            </a:r>
            <a:r>
              <a:rPr lang="en-US" dirty="0" err="1"/>
              <a:t>chronische</a:t>
            </a:r>
            <a:r>
              <a:rPr lang="en-US" dirty="0"/>
              <a:t>) </a:t>
            </a:r>
            <a:r>
              <a:rPr lang="en-US" dirty="0" err="1"/>
              <a:t>darmziekten</a:t>
            </a:r>
            <a:r>
              <a:rPr lang="en-US" dirty="0"/>
              <a:t>;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b="1" dirty="0" err="1"/>
              <a:t>Medicijnen</a:t>
            </a:r>
            <a:r>
              <a:rPr lang="en-US" dirty="0"/>
              <a:t> (</a:t>
            </a:r>
            <a:r>
              <a:rPr lang="en-US" dirty="0" err="1"/>
              <a:t>antibiotica</a:t>
            </a:r>
            <a:r>
              <a:rPr lang="en-US" dirty="0"/>
              <a:t>, NSAID’s, </a:t>
            </a:r>
            <a:r>
              <a:rPr lang="en-US" dirty="0" err="1"/>
              <a:t>antihypertensiva</a:t>
            </a:r>
            <a:r>
              <a:rPr lang="en-US" dirty="0"/>
              <a:t>, </a:t>
            </a:r>
            <a:r>
              <a:rPr lang="en-US" dirty="0" err="1"/>
              <a:t>digoxine</a:t>
            </a:r>
            <a:r>
              <a:rPr lang="en-US" dirty="0"/>
              <a:t> (</a:t>
            </a:r>
            <a:r>
              <a:rPr lang="en-US" dirty="0" err="1"/>
              <a:t>verbetert</a:t>
            </a:r>
            <a:r>
              <a:rPr lang="en-US" dirty="0"/>
              <a:t> </a:t>
            </a:r>
            <a:r>
              <a:rPr lang="en-US" dirty="0" err="1"/>
              <a:t>pompkracht</a:t>
            </a:r>
            <a:r>
              <a:rPr lang="en-US" dirty="0"/>
              <a:t> van het hart), lithium (</a:t>
            </a:r>
            <a:r>
              <a:rPr lang="en-US" dirty="0" err="1"/>
              <a:t>vermindert</a:t>
            </a:r>
            <a:r>
              <a:rPr lang="en-US" dirty="0"/>
              <a:t> </a:t>
            </a:r>
            <a:r>
              <a:rPr lang="en-US" dirty="0" err="1"/>
              <a:t>stemmingswisselnigen</a:t>
            </a:r>
            <a:r>
              <a:rPr lang="en-US" dirty="0"/>
              <a:t>), anti-</a:t>
            </a:r>
            <a:r>
              <a:rPr lang="en-US" dirty="0" err="1"/>
              <a:t>epileptica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fbeelding 4" descr="Afbeelding met tekening, shirt&#10;&#10;Automatisch gegenereerde beschrijving">
            <a:extLst>
              <a:ext uri="{FF2B5EF4-FFF2-40B4-BE49-F238E27FC236}">
                <a16:creationId xmlns:a16="http://schemas.microsoft.com/office/drawing/2014/main" id="{767DE23D-866A-4CDE-A5E5-702F61D6B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174" y="640080"/>
            <a:ext cx="435071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7685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33820"/>
      </a:dk2>
      <a:lt2>
        <a:srgbClr val="E8E2E8"/>
      </a:lt2>
      <a:accent1>
        <a:srgbClr val="21B92D"/>
      </a:accent1>
      <a:accent2>
        <a:srgbClr val="4AB614"/>
      </a:accent2>
      <a:accent3>
        <a:srgbClr val="8AAD1F"/>
      </a:accent3>
      <a:accent4>
        <a:srgbClr val="BB9F14"/>
      </a:accent4>
      <a:accent5>
        <a:srgbClr val="E77729"/>
      </a:accent5>
      <a:accent6>
        <a:srgbClr val="D51718"/>
      </a:accent6>
      <a:hlink>
        <a:srgbClr val="A67737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83C1F785C764F9A38FCBEC29DD7B3" ma:contentTypeVersion="10" ma:contentTypeDescription="Een nieuw document maken." ma:contentTypeScope="" ma:versionID="0fb06cb005f37fafc9543f4e2c773577">
  <xsd:schema xmlns:xsd="http://www.w3.org/2001/XMLSchema" xmlns:xs="http://www.w3.org/2001/XMLSchema" xmlns:p="http://schemas.microsoft.com/office/2006/metadata/properties" xmlns:ns3="fe7f3640-dee9-45f0-a89d-e6c05832ed7a" xmlns:ns4="9912d8de-1901-472a-966c-e2330e0360c6" targetNamespace="http://schemas.microsoft.com/office/2006/metadata/properties" ma:root="true" ma:fieldsID="94563ff4be7fab35ddba5810d93998b2" ns3:_="" ns4:_="">
    <xsd:import namespace="fe7f3640-dee9-45f0-a89d-e6c05832ed7a"/>
    <xsd:import namespace="9912d8de-1901-472a-966c-e2330e0360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f3640-dee9-45f0-a89d-e6c05832e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2d8de-1901-472a-966c-e2330e036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C5EF06-778C-4A42-84BA-0C41F0577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f3640-dee9-45f0-a89d-e6c05832ed7a"/>
    <ds:schemaRef ds:uri="9912d8de-1901-472a-966c-e2330e036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134035-E76E-4E49-B063-DF96A1BF82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7AE9D-70F2-42D2-B841-24BD46CE761D}">
  <ds:schemaRefs>
    <ds:schemaRef ds:uri="fe7f3640-dee9-45f0-a89d-e6c05832ed7a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912d8de-1901-472a-966c-e2330e0360c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952</Words>
  <Application>Microsoft Office PowerPoint</Application>
  <PresentationFormat>Breedbeeld</PresentationFormat>
  <Paragraphs>94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The Hand</vt:lpstr>
      <vt:lpstr>The Serif Hand Black</vt:lpstr>
      <vt:lpstr>SketchyVTI</vt:lpstr>
      <vt:lpstr>Diarree en obstipatie</vt:lpstr>
      <vt:lpstr>Deze nearpod gaat over:</vt:lpstr>
      <vt:lpstr>Diarree: wat is het?</vt:lpstr>
      <vt:lpstr>Oorzaak: Plotselinge gastro-enteritis</vt:lpstr>
      <vt:lpstr>Viraal: buikgriep</vt:lpstr>
      <vt:lpstr>Bacteriële gastro-enteritis</vt:lpstr>
      <vt:lpstr>Voedselvergiftiging</vt:lpstr>
      <vt:lpstr>Parasitaire gastro-enteritis</vt:lpstr>
      <vt:lpstr>Andere oorzaken diarree:</vt:lpstr>
      <vt:lpstr>Adviezen bij diarree</vt:lpstr>
      <vt:lpstr>Obstipatie</vt:lpstr>
      <vt:lpstr>Symptomen en adviezen</vt:lpstr>
      <vt:lpstr>Medicijnen bij obstipatie</vt:lpstr>
      <vt:lpstr>Complicaties bij obstipatie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Diarree en obstipatie</dc:title>
  <dc:creator>Hanneke van Tuinen</dc:creator>
  <cp:lastModifiedBy>Hanneke van Tuinen</cp:lastModifiedBy>
  <cp:revision>1</cp:revision>
  <dcterms:created xsi:type="dcterms:W3CDTF">2020-03-27T08:50:10Z</dcterms:created>
  <dcterms:modified xsi:type="dcterms:W3CDTF">2020-03-27T08:51:28Z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0x0101007EE83C1F785C764F9A38FCBEC29DD7B3</vt:lpwstr>
  </property>
</Properties>
</file>